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5"/>
  </p:notesMasterIdLst>
  <p:handoutMasterIdLst>
    <p:handoutMasterId r:id="rId46"/>
  </p:handoutMasterIdLst>
  <p:sldIdLst>
    <p:sldId id="341" r:id="rId5"/>
    <p:sldId id="490" r:id="rId6"/>
    <p:sldId id="525" r:id="rId7"/>
    <p:sldId id="420" r:id="rId8"/>
    <p:sldId id="489" r:id="rId9"/>
    <p:sldId id="422" r:id="rId10"/>
    <p:sldId id="423" r:id="rId11"/>
    <p:sldId id="491" r:id="rId12"/>
    <p:sldId id="377" r:id="rId13"/>
    <p:sldId id="448" r:id="rId14"/>
    <p:sldId id="492" r:id="rId15"/>
    <p:sldId id="372" r:id="rId16"/>
    <p:sldId id="387" r:id="rId17"/>
    <p:sldId id="371" r:id="rId18"/>
    <p:sldId id="454" r:id="rId19"/>
    <p:sldId id="515" r:id="rId20"/>
    <p:sldId id="466" r:id="rId21"/>
    <p:sldId id="545" r:id="rId22"/>
    <p:sldId id="544" r:id="rId23"/>
    <p:sldId id="498" r:id="rId24"/>
    <p:sldId id="469" r:id="rId25"/>
    <p:sldId id="542" r:id="rId26"/>
    <p:sldId id="500" r:id="rId27"/>
    <p:sldId id="541" r:id="rId28"/>
    <p:sldId id="406" r:id="rId29"/>
    <p:sldId id="509" r:id="rId30"/>
    <p:sldId id="439" r:id="rId31"/>
    <p:sldId id="474" r:id="rId32"/>
    <p:sldId id="526" r:id="rId33"/>
    <p:sldId id="543" r:id="rId34"/>
    <p:sldId id="430" r:id="rId35"/>
    <p:sldId id="501" r:id="rId36"/>
    <p:sldId id="546" r:id="rId37"/>
    <p:sldId id="416" r:id="rId38"/>
    <p:sldId id="414" r:id="rId39"/>
    <p:sldId id="412" r:id="rId40"/>
    <p:sldId id="503" r:id="rId41"/>
    <p:sldId id="517" r:id="rId42"/>
    <p:sldId id="537" r:id="rId43"/>
    <p:sldId id="464" r:id="rId4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3" autoAdjust="0"/>
    <p:restoredTop sz="86481" autoAdjust="0"/>
  </p:normalViewPr>
  <p:slideViewPr>
    <p:cSldViewPr snapToGrid="0">
      <p:cViewPr varScale="1">
        <p:scale>
          <a:sx n="55" d="100"/>
          <a:sy n="55" d="100"/>
        </p:scale>
        <p:origin x="860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35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6860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SA#101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Bangalore, India; 11 – 12 September 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SP-230822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1_Bangalore/Docs/CP-232028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TSGC_101_Bangalore/Docs/CP-232162.zip" TargetMode="External"/><Relationship Id="rId4" Type="http://schemas.openxmlformats.org/officeDocument/2006/relationships/hyperlink" Target="https://www.3gpp.org/ftp/tsg_ct/tsg_ct/TSGC_101_Bangalore/Docs/CP-232128.zip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1_Bangalore/Docs/CP-232130.zip" TargetMode="External"/><Relationship Id="rId3" Type="http://schemas.openxmlformats.org/officeDocument/2006/relationships/hyperlink" Target="https://www.3gpp.org/ftp/tsg_ct/tsg_ct/TSGC_101_Bangalore/Docs/CP-232027.zip" TargetMode="External"/><Relationship Id="rId7" Type="http://schemas.openxmlformats.org/officeDocument/2006/relationships/hyperlink" Target="https://www.3gpp.org/ftp/tsg_ct/tsg_ct/TSGC_101_Bangalore/Docs/CP-232129.zip" TargetMode="External"/><Relationship Id="rId2" Type="http://schemas.openxmlformats.org/officeDocument/2006/relationships/hyperlink" Target="https://www.3gpp.org/ftp/tsg_ct/tsg_ct/TSGC_101_Bangalore/Docs/CP-23202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1_Bangalore/Docs/CP-232031.zip" TargetMode="External"/><Relationship Id="rId5" Type="http://schemas.openxmlformats.org/officeDocument/2006/relationships/hyperlink" Target="https://www.3gpp.org/ftp/tsg_ct/tsg_ct/TSGC_101_Bangalore/Docs/CP-232030.zip" TargetMode="External"/><Relationship Id="rId4" Type="http://schemas.openxmlformats.org/officeDocument/2006/relationships/hyperlink" Target="https://www.3gpp.org/ftp/tsg_ct/tsg_ct/TSGC_101_Bangalore/Docs/CP-232029.zip" TargetMode="External"/><Relationship Id="rId9" Type="http://schemas.openxmlformats.org/officeDocument/2006/relationships/hyperlink" Target="https://www.3gpp.org/ftp/tsg_ct/tsg_ct/TSGC_101_Bangalore/Docs/CP-232131.zip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1_Bangalore/Docs/CP-232165.zip" TargetMode="External"/><Relationship Id="rId3" Type="http://schemas.openxmlformats.org/officeDocument/2006/relationships/hyperlink" Target="https://www.3gpp.org/ftp/tsg_ct/tsg_ct/TSGC_101_Bangalore/Docs/CP-232133.zip" TargetMode="External"/><Relationship Id="rId7" Type="http://schemas.openxmlformats.org/officeDocument/2006/relationships/hyperlink" Target="https://www.3gpp.org/ftp/tsg_ct/tsg_ct/TSGC_101_Bangalore/Docs/CP-232164.zip" TargetMode="External"/><Relationship Id="rId2" Type="http://schemas.openxmlformats.org/officeDocument/2006/relationships/hyperlink" Target="https://www.3gpp.org/ftp/tsg_ct/tsg_ct/TSGC_101_Bangalore/Docs/CP-23213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1_Bangalore/Docs/CP-232163.zip" TargetMode="External"/><Relationship Id="rId5" Type="http://schemas.openxmlformats.org/officeDocument/2006/relationships/hyperlink" Target="https://www.3gpp.org/ftp/tsg_ct/tsg_ct/TSGC_101_Bangalore/Docs/CP-232135.zip" TargetMode="External"/><Relationship Id="rId4" Type="http://schemas.openxmlformats.org/officeDocument/2006/relationships/hyperlink" Target="https://www.3gpp.org/ftp/tsg_ct/tsg_ct/TSGC_101_Bangalore/Docs/CP-232134.zip" TargetMode="External"/><Relationship Id="rId9" Type="http://schemas.openxmlformats.org/officeDocument/2006/relationships/hyperlink" Target="https://www.3gpp.org/ftp/tsg_ct/tsg_ct/TSGC_101_Bangalore/Docs/CP-232166.zi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mailto:longbiao@chinatelecom.cn" TargetMode="External"/><Relationship Id="rId9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1_Bangalore/Docs/CP-232168.zip" TargetMode="External"/><Relationship Id="rId2" Type="http://schemas.openxmlformats.org/officeDocument/2006/relationships/hyperlink" Target="https://www.3gpp.org/ftp/tsg_ct/tsg_ct/TSGC_101_Bangalore/Docs/CP-23216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1_Bangalore/Docs/CP-232171.zip" TargetMode="External"/><Relationship Id="rId5" Type="http://schemas.openxmlformats.org/officeDocument/2006/relationships/hyperlink" Target="https://www.3gpp.org/ftp/tsg_ct/tsg_ct/TSGC_101_Bangalore/Docs/CP-232170.zip" TargetMode="External"/><Relationship Id="rId4" Type="http://schemas.openxmlformats.org/officeDocument/2006/relationships/hyperlink" Target="https://www.3gpp.org/ftp/tsg_ct/tsg_ct/TSGC_101_Bangalore/Docs/CP-232169.zip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1_Bangalore/Docs/CP-232022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1_Bangalore/Docs/CP-232024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1_Bangalore/Docs/CP-232279.zip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hyperlink" Target="mailto:li.zhijun3@zte.com.cn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SA#101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339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304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314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15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1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1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1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 (2)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 (42)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64 (101 in previous TSG)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794 (1205 in previous TSG)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4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1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4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DE" altLang="en-US" dirty="0"/>
              <a:t> </a:t>
            </a:r>
            <a:r>
              <a:rPr lang="en-GB" altLang="en-US" dirty="0"/>
              <a:t>C</a:t>
            </a:r>
            <a:r>
              <a:rPr lang="en-DE" altLang="en-US"/>
              <a:t>T </a:t>
            </a:r>
            <a:r>
              <a:rPr lang="en-GB" altLang="en-US"/>
              <a:t>ha</a:t>
            </a:r>
            <a:r>
              <a:rPr lang="en-DE" altLang="en-US"/>
              <a:t>s received LS from </a:t>
            </a:r>
            <a:r>
              <a:rPr lang="en-GB"/>
              <a:t>IEEE Registration Authority Committee (RAC)</a:t>
            </a:r>
            <a:endParaRPr lang="en-DE"/>
          </a:p>
          <a:p>
            <a:pPr lvl="1"/>
            <a:r>
              <a:rPr lang="en-DE" altLang="en-US"/>
              <a:t> </a:t>
            </a:r>
            <a:r>
              <a:rPr lang="en-GB" altLang="en-US"/>
              <a:t>r</a:t>
            </a:r>
            <a:r>
              <a:rPr lang="en-DE" altLang="en-US"/>
              <a:t>e</a:t>
            </a:r>
            <a:r>
              <a:rPr lang="en-GB" altLang="en-US"/>
              <a:t>g</a:t>
            </a:r>
            <a:r>
              <a:rPr lang="en-DE" altLang="en-US"/>
              <a:t>a</a:t>
            </a:r>
            <a:r>
              <a:rPr lang="en-GB" altLang="en-US"/>
              <a:t>r</a:t>
            </a:r>
            <a:r>
              <a:rPr lang="en-DE" altLang="en-US"/>
              <a:t>d</a:t>
            </a:r>
            <a:r>
              <a:rPr lang="en-GB" altLang="en-US"/>
              <a:t>i</a:t>
            </a:r>
            <a:r>
              <a:rPr lang="en-DE" altLang="en-US"/>
              <a:t>n</a:t>
            </a:r>
            <a:r>
              <a:rPr lang="en-GB" altLang="en-US"/>
              <a:t>g</a:t>
            </a:r>
            <a:r>
              <a:rPr lang="en-DE" altLang="en-US"/>
              <a:t> </a:t>
            </a:r>
            <a:r>
              <a:rPr lang="en-GB"/>
              <a:t>allocation of an EtherType value per 3GPP TS 24.193 v18.0.0.</a:t>
            </a:r>
            <a:r>
              <a:rPr lang="en-DE"/>
              <a:t> 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d</a:t>
            </a:r>
            <a:r>
              <a:rPr lang="en-DE"/>
              <a:t> </a:t>
            </a:r>
            <a:r>
              <a:rPr lang="en-GB"/>
              <a:t>a</a:t>
            </a:r>
            <a:r>
              <a:rPr lang="en-DE"/>
              <a:t>s</a:t>
            </a:r>
            <a:r>
              <a:rPr lang="en-GB"/>
              <a:t>k</a:t>
            </a:r>
            <a:r>
              <a:rPr lang="en-DE"/>
              <a:t>  on how to handle these kind of request.</a:t>
            </a:r>
          </a:p>
          <a:p>
            <a:pPr lvl="1"/>
            <a:r>
              <a:rPr lang="en-DE" altLang="en-US"/>
              <a:t>CT has send an LS back clarif</a:t>
            </a:r>
            <a:r>
              <a:rPr lang="en-GB" altLang="en-US"/>
              <a:t>ying the request.</a:t>
            </a:r>
          </a:p>
          <a:p>
            <a:pPr lvl="1"/>
            <a:r>
              <a:rPr lang="en-GB" altLang="en-US"/>
              <a:t>We should handle requests to  IEEE in same  way as request to IETF/IANA means  creating web page  in the  same  with a contact person and listing there all request done so far and also maintain this in future</a:t>
            </a:r>
          </a:p>
          <a:p>
            <a:pPr marL="457200" lvl="1" indent="0">
              <a:buNone/>
            </a:pPr>
            <a:endParaRPr lang="en-DE" altLang="en-US" dirty="0"/>
          </a:p>
          <a:p>
            <a:r>
              <a:rPr lang="en-GB"/>
              <a:t> Voting on working agreement (#57) on eUEPO work on UE policy provisioning </a:t>
            </a:r>
            <a:r>
              <a:rPr lang="en-DE" altLang="en-US"/>
              <a:t> </a:t>
            </a:r>
            <a:r>
              <a:rPr lang="en-GB" altLang="en-US"/>
              <a:t>took place the WA did not get 71% support. So related CRs are not approved by CT plenary.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899284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DE" altLang="en-US" dirty="0"/>
              <a:t> </a:t>
            </a:r>
            <a:r>
              <a:rPr lang="en-GB" altLang="en-US" dirty="0"/>
              <a:t>C</a:t>
            </a:r>
            <a:r>
              <a:rPr lang="en-DE" altLang="en-US"/>
              <a:t>T </a:t>
            </a:r>
            <a:r>
              <a:rPr lang="en-GB" altLang="en-US"/>
              <a:t>discussed the proposal to split the WID template in a SID and WID template and the related changes to the working procedures.</a:t>
            </a:r>
          </a:p>
          <a:p>
            <a:pPr lvl="1"/>
            <a:r>
              <a:rPr lang="en-GB" altLang="en-US"/>
              <a:t>CT is not in favour of this  they do not see the benefit  e.g.  on submitting a SID paper in addition to the WID when it was noted that in WID some topics needs to be studiedfirst e.g. BEPoP (TR</a:t>
            </a:r>
            <a:r>
              <a:rPr lang="en-GB"/>
              <a:t>29.820)</a:t>
            </a:r>
            <a:endParaRPr lang="en-GB" altLang="en-US"/>
          </a:p>
          <a:p>
            <a:pPr lvl="1"/>
            <a:r>
              <a:rPr lang="en-GB" altLang="en-US"/>
              <a:t>It was not clear how external TR29.9xx reports should be handled</a:t>
            </a:r>
          </a:p>
          <a:p>
            <a:pPr lvl="1"/>
            <a:endParaRPr lang="en-DE" altLang="en-US" dirty="0"/>
          </a:p>
          <a:p>
            <a:r>
              <a:rPr lang="en-DE" altLang="en-US"/>
              <a:t> </a:t>
            </a:r>
            <a:r>
              <a:rPr lang="en-GB"/>
              <a:t>3GPP TR 29.893 on "Study on IETF QUIC Transport for 5GC Service Based Interfaces" is now approved with the conclusion not to change the protocol stack for SBI interfaces.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5115098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DE"/>
              <a:t> </a:t>
            </a:r>
            <a:r>
              <a:rPr lang="en-GB"/>
              <a:t>N</a:t>
            </a:r>
            <a:r>
              <a:rPr lang="en-DE"/>
              <a:t>o </a:t>
            </a:r>
            <a:r>
              <a:rPr lang="en-GB"/>
              <a:t>b</a:t>
            </a:r>
            <a:r>
              <a:rPr lang="en-DE"/>
              <a:t>a</a:t>
            </a:r>
            <a:r>
              <a:rPr lang="en-GB"/>
              <a:t>c</a:t>
            </a:r>
            <a:r>
              <a:rPr lang="en-DE"/>
              <a:t>k</a:t>
            </a:r>
            <a:r>
              <a:rPr lang="en-GB"/>
              <a:t>w</a:t>
            </a:r>
            <a:r>
              <a:rPr lang="en-DE"/>
              <a:t>a</a:t>
            </a:r>
            <a:r>
              <a:rPr lang="en-GB"/>
              <a:t>r</a:t>
            </a:r>
            <a:r>
              <a:rPr lang="en-DE"/>
              <a:t>d </a:t>
            </a:r>
            <a:r>
              <a:rPr lang="en-GB"/>
              <a:t>i</a:t>
            </a:r>
            <a:r>
              <a:rPr lang="en-DE"/>
              <a:t>n</a:t>
            </a:r>
            <a:r>
              <a:rPr lang="en-GB"/>
              <a:t>c</a:t>
            </a:r>
            <a:r>
              <a:rPr lang="en-DE"/>
              <a:t>o</a:t>
            </a:r>
            <a:r>
              <a:rPr lang="en-GB"/>
              <a:t>m</a:t>
            </a:r>
            <a:r>
              <a:rPr lang="en-DE"/>
              <a:t>p</a:t>
            </a:r>
            <a:r>
              <a:rPr lang="en-GB"/>
              <a:t>a</a:t>
            </a:r>
            <a:r>
              <a:rPr lang="en-DE"/>
              <a:t>t</a:t>
            </a:r>
            <a:r>
              <a:rPr lang="en-GB"/>
              <a:t>i</a:t>
            </a:r>
            <a:r>
              <a:rPr lang="en-DE"/>
              <a:t>b</a:t>
            </a:r>
            <a:r>
              <a:rPr lang="en-GB"/>
              <a:t>l</a:t>
            </a:r>
            <a:r>
              <a:rPr lang="en-DE"/>
              <a:t>e </a:t>
            </a:r>
            <a:r>
              <a:rPr lang="en-GB"/>
              <a:t>c</a:t>
            </a:r>
            <a:r>
              <a:rPr lang="en-DE"/>
              <a:t>h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g</a:t>
            </a:r>
            <a:r>
              <a:rPr lang="en-DE"/>
              <a:t>e</a:t>
            </a:r>
            <a:r>
              <a:rPr lang="en-GB"/>
              <a:t>s</a:t>
            </a:r>
            <a:r>
              <a:rPr lang="en-DE"/>
              <a:t> </a:t>
            </a:r>
            <a:r>
              <a:rPr lang="en-GB"/>
              <a:t>h</a:t>
            </a:r>
            <a:r>
              <a:rPr lang="en-DE"/>
              <a:t>a</a:t>
            </a:r>
            <a:r>
              <a:rPr lang="en-GB"/>
              <a:t>v</a:t>
            </a:r>
            <a:r>
              <a:rPr lang="en-DE"/>
              <a:t>e </a:t>
            </a:r>
            <a:r>
              <a:rPr lang="en-GB"/>
              <a:t>b</a:t>
            </a:r>
            <a:r>
              <a:rPr lang="en-DE"/>
              <a:t>e</a:t>
            </a:r>
            <a:r>
              <a:rPr lang="en-GB"/>
              <a:t>e</a:t>
            </a:r>
            <a:r>
              <a:rPr lang="en-DE"/>
              <a:t>n </a:t>
            </a:r>
            <a:r>
              <a:rPr lang="en-GB"/>
              <a:t>a</a:t>
            </a:r>
            <a:r>
              <a:rPr lang="en-DE"/>
              <a:t>p</a:t>
            </a:r>
            <a:r>
              <a:rPr lang="en-GB"/>
              <a:t>p</a:t>
            </a:r>
            <a:r>
              <a:rPr lang="en-DE"/>
              <a:t>r</a:t>
            </a:r>
            <a:r>
              <a:rPr lang="en-GB"/>
              <a:t>o</a:t>
            </a:r>
            <a:r>
              <a:rPr lang="en-DE"/>
              <a:t>v</a:t>
            </a:r>
            <a:r>
              <a:rPr lang="en-GB"/>
              <a:t>e</a:t>
            </a:r>
            <a:r>
              <a:rPr lang="en-DE"/>
              <a:t>d </a:t>
            </a:r>
            <a:r>
              <a:rPr lang="en-GB"/>
              <a:t>b</a:t>
            </a:r>
            <a:r>
              <a:rPr lang="en-DE"/>
              <a:t>y </a:t>
            </a:r>
            <a:r>
              <a:rPr lang="en-GB"/>
              <a:t>C</a:t>
            </a:r>
            <a:r>
              <a:rPr lang="en-DE"/>
              <a:t>T </a:t>
            </a:r>
            <a:r>
              <a:rPr lang="en-GB"/>
              <a:t>t</a:t>
            </a:r>
            <a:r>
              <a:rPr lang="en-DE"/>
              <a:t>h</a:t>
            </a:r>
            <a:r>
              <a:rPr lang="en-GB"/>
              <a:t>i</a:t>
            </a:r>
            <a:r>
              <a:rPr lang="en-DE"/>
              <a:t>s </a:t>
            </a:r>
            <a:r>
              <a:rPr lang="en-GB"/>
              <a:t>t</a:t>
            </a:r>
            <a:r>
              <a:rPr lang="en-DE"/>
              <a:t>i</a:t>
            </a:r>
            <a:r>
              <a:rPr lang="en-GB"/>
              <a:t>m</a:t>
            </a:r>
            <a:r>
              <a:rPr lang="en-DE"/>
              <a:t>e</a:t>
            </a:r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2142" y="1814051"/>
            <a:ext cx="11747715" cy="6550511"/>
          </a:xfrm>
        </p:spPr>
        <p:txBody>
          <a:bodyPr>
            <a:normAutofit/>
          </a:bodyPr>
          <a:lstStyle/>
          <a:p>
            <a:r>
              <a:rPr lang="en-US" altLang="en-US" sz="2400"/>
              <a:t> </a:t>
            </a:r>
            <a:r>
              <a:rPr lang="en-GB" sz="3200"/>
              <a:t>Documenting code in Forge-GitLab triggered by the LS from SA5 send  to LS.</a:t>
            </a:r>
          </a:p>
          <a:p>
            <a:pPr lvl="1"/>
            <a:r>
              <a:rPr lang="en-GB"/>
              <a:t>CT shall not be impacted by introducing the possibility to store OpenAPI source files  only in Forge. In CT the current way of handling OpenAPI files works very well.</a:t>
            </a:r>
          </a:p>
          <a:p>
            <a:pPr lvl="1"/>
            <a:endParaRPr lang="en-GB" sz="2000"/>
          </a:p>
          <a:p>
            <a:r>
              <a:rPr lang="en-GB" sz="2400"/>
              <a:t> </a:t>
            </a:r>
            <a:r>
              <a:rPr lang="en-GB" altLang="en-US" sz="3200"/>
              <a:t>On the proposal to split the WID template in templates for SID and WID.</a:t>
            </a:r>
          </a:p>
          <a:p>
            <a:pPr lvl="1"/>
            <a:r>
              <a:rPr lang="en-GB"/>
              <a:t>SA should take into account that CT is not in favour of the split</a:t>
            </a:r>
          </a:p>
          <a:p>
            <a:pPr lvl="1"/>
            <a:r>
              <a:rPr lang="en-GB"/>
              <a:t>This should be a consolidated decisson in RAN, CT and SA</a:t>
            </a:r>
          </a:p>
          <a:p>
            <a:endParaRPr lang="en-GB" altLang="en-US" sz="2400"/>
          </a:p>
          <a:p>
            <a:pPr lvl="1">
              <a:buFont typeface="Wingdings" panose="05000000000000000000" pitchFamily="2" charset="2"/>
              <a:buChar char="Ø"/>
            </a:pPr>
            <a:endParaRPr lang="en-GB"/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7997835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</a:t>
            </a:r>
            <a:r>
              <a:rPr lang="en-GB" altLang="ja-JP"/>
              <a:t>to </a:t>
            </a:r>
            <a:r>
              <a:rPr lang="en-DE" altLang="ja-JP"/>
              <a:t>P</a:t>
            </a:r>
            <a:r>
              <a:rPr lang="en-GB" altLang="ja-JP"/>
              <a:t>u</a:t>
            </a:r>
            <a:r>
              <a:rPr lang="en-DE" altLang="ja-JP"/>
              <a:t>n</a:t>
            </a:r>
            <a:r>
              <a:rPr lang="en-GB" altLang="ja-JP"/>
              <a:t>e</a:t>
            </a:r>
            <a:r>
              <a:rPr lang="en-DE" altLang="ja-JP"/>
              <a:t>e</a:t>
            </a:r>
            <a:r>
              <a:rPr lang="en-GB" altLang="ja-JP"/>
              <a:t>t (SA</a:t>
            </a:r>
            <a:r>
              <a:rPr lang="en-DE" altLang="ja-JP"/>
              <a:t> </a:t>
            </a:r>
            <a:r>
              <a:rPr lang="en-GB" altLang="ja-JP"/>
              <a:t>c</a:t>
            </a:r>
            <a:r>
              <a:rPr lang="en-DE" altLang="ja-JP"/>
              <a:t>h</a:t>
            </a:r>
            <a:r>
              <a:rPr lang="en-GB" altLang="ja-JP"/>
              <a:t>a</a:t>
            </a:r>
            <a:r>
              <a:rPr lang="en-DE" altLang="ja-JP"/>
              <a:t>i</a:t>
            </a:r>
            <a:r>
              <a:rPr lang="en-GB" altLang="ja-JP"/>
              <a:t>r) </a:t>
            </a:r>
            <a:r>
              <a:rPr lang="en-GB" altLang="ja-JP" dirty="0"/>
              <a:t>and Wanshi </a:t>
            </a:r>
            <a:r>
              <a:rPr lang="en-GB" altLang="ja-JP"/>
              <a:t>(RAN</a:t>
            </a:r>
            <a:r>
              <a:rPr lang="en-DE" altLang="ja-JP"/>
              <a:t> </a:t>
            </a:r>
            <a:r>
              <a:rPr lang="en-GB" altLang="ja-JP"/>
              <a:t>c</a:t>
            </a:r>
            <a:r>
              <a:rPr lang="en-DE" altLang="ja-JP"/>
              <a:t>h</a:t>
            </a:r>
            <a:r>
              <a:rPr lang="en-GB" altLang="ja-JP"/>
              <a:t>a</a:t>
            </a:r>
            <a:r>
              <a:rPr lang="en-DE" altLang="ja-JP"/>
              <a:t>i</a:t>
            </a:r>
            <a:r>
              <a:rPr lang="en-GB" altLang="ja-JP"/>
              <a:t>r) </a:t>
            </a:r>
            <a:r>
              <a:rPr lang="en-GB" altLang="ja-JP" dirty="0"/>
              <a:t>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1/1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810418"/>
              </p:ext>
            </p:extLst>
          </p:nvPr>
        </p:nvGraphicFramePr>
        <p:xfrm>
          <a:off x="224631" y="1808222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CP-232028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home network triggered primary authentication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CP-232128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application enablement aspects for subscriber-aware northbound API access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CP-232162</a:t>
                      </a:r>
                      <a:endParaRPr lang="en-GB" sz="18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CT1 aspects of Mission Critical ad hoc group Communications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CP-232281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TR 29.866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Rel-18 1/3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458063"/>
              </p:ext>
            </p:extLst>
          </p:nvPr>
        </p:nvGraphicFramePr>
        <p:xfrm>
          <a:off x="224631" y="1920897"/>
          <a:ext cx="11742738" cy="326136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CP-232025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of NSAC for maximum number of UEs with at least one PDU session/PDN connection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CP-232027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UPF enhancement for exposure and SBA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CP-232029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 to the 5GC location services -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CP-232030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on Shared Data ID and Handling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412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CP-232031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the architectural enhancements for 5G Multicast-Broadcast services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066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CP-232129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TEI18_DCAMP_Ph2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79637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CP-232130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5G AM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54956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CP-232131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5GSATB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7331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Rel-18 2/3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277478"/>
              </p:ext>
            </p:extLst>
          </p:nvPr>
        </p:nvGraphicFramePr>
        <p:xfrm>
          <a:off x="224631" y="1920897"/>
          <a:ext cx="11742738" cy="324104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CP-232132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 of 5G UE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CP-232133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TEI18_SLAMUP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CP-232134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Architecture Enhancements for XR and media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CP-232135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Rel-18 Generic Group Management, Exposure and Communication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412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CP-232163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Protocol enhancements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066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CP-232164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Gateway UE function for Mission Critical Communication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248117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CP-232165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PLMN Selection based on Network Slice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67394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CP-232166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MPS_WLAN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158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857664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84935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040766"/>
            <a:ext cx="1149002" cy="126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299" y="3442596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924" y="4824640"/>
            <a:ext cx="1097635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59306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Rel-18 3/3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269798"/>
              </p:ext>
            </p:extLst>
          </p:nvPr>
        </p:nvGraphicFramePr>
        <p:xfrm>
          <a:off x="224631" y="1920897"/>
          <a:ext cx="11742738" cy="302768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CP-232167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5GC/EPC enhancement for satellite access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CP-232168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Architecture Enhancements for Vehicle Mounted Relays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CP-232169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 WID on Next Generation Real time Communication 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CP-232170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Enhanced Service Enabler Architecture Layer for Verticals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9412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CP-232171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support for 5WWC,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2066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248117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67394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158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0126464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for Information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172945"/>
              </p:ext>
            </p:extLst>
          </p:nvPr>
        </p:nvGraphicFramePr>
        <p:xfrm>
          <a:off x="224630" y="1920897"/>
          <a:ext cx="11211869" cy="4116087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CP-232022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29.858 v.1.0.0 on "Session Management Function (SMF) / Centralized User Configuration (CUC) to Access Network Talker Listener (AN-TL) and Core Network Talker Listener (CN-TL) protocol aspects; Stage 3"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CP-232282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Specification/Report to TSG: TS 31.127, Version 1.0.0 UICC-terminal interaction; non-removable Universal Subscriber Identity Module (nrUSIM) application behavioural test specification;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</a:t>
            </a:r>
            <a:r>
              <a:rPr lang="en-US" altLang="fr-FR"/>
              <a:t>for Approval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CP-232024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29.893 v2.0.0 on "Study on IETF QUIC Transport for 5GC Service Based Interfaces" for 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CP-232279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29.831 v2.0.0 on "Study on NRF API enhancements to avoid signalling and storing of redundant data" for 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459770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323549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29.866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IMS Disaster Prevention and Restoration Enhancement</a:t>
                      </a:r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16B0622C-A209-B6CB-C7E1-3966C4A23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879542"/>
              </p:ext>
            </p:extLst>
          </p:nvPr>
        </p:nvGraphicFramePr>
        <p:xfrm>
          <a:off x="800100" y="1918464"/>
          <a:ext cx="10467975" cy="1862211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C1-236154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MPS for WLAN EPC Transport Priority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24.302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0752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29.273 CR 0540, TS 29.273 CR 0541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9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C1-235133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MPS for WLAN EPC congestion exemptions for MCM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24.244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0058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24.302 CR 0753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C1-235698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Default NSSAI inclusion mode pre-configuration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5669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31.102 CR 0991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C1-236155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MPS for WLAN EPC attach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24.302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0753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23.003 CR 0683, TS 29.273 CR 0541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3056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5D285F2F-A6B5-0413-A4C2-11D7A103BE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703064"/>
              </p:ext>
            </p:extLst>
          </p:nvPr>
        </p:nvGraphicFramePr>
        <p:xfrm>
          <a:off x="235902" y="1929756"/>
          <a:ext cx="11117898" cy="2020486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9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C3-233068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9410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1037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24.229 CR#6636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C3-233069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9410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29.165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1038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24.229 CR#6637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C3-233502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Priority Level addition to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Constraints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1106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29.502 CR#0666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C3-233635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Network slice admission control notification update for UE with at least one PDU session/PDN connection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29.122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0732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CR#0444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C3-233672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Selected EES declaration service descriptions and procedures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0107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CR#0419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C3-233673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Selected EES declaration service API Definitions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0108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CR#0419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204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C3-233677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URSP rule enforcement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0273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29.503 CR#1088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8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C3-233745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Selected EES declaration service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file definitions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0109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CR#0419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370023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8F2E97D-C207-4974-64AD-BCFD400B37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907675"/>
              </p:ext>
            </p:extLst>
          </p:nvPr>
        </p:nvGraphicFramePr>
        <p:xfrm>
          <a:off x="607923" y="2128827"/>
          <a:ext cx="10967779" cy="1402062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C4-233873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Nudm_UECM_ReauthNotification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service operation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1112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33.501-1695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SA3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C4-233716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Support on MSK Indication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1136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33.501-1726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SA3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C4-233717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Update the description of MSK to support authentication for AUN3 devices behind 5G-RG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29.509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0200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33.501-1726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SA3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86168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 Won </a:t>
            </a:r>
            <a:r>
              <a:rPr lang="en-US" altLang="en-US" sz="1800" dirty="0">
                <a:solidFill>
                  <a:srgbClr val="0070C0"/>
                </a:solidFill>
              </a:rPr>
              <a:t>(*)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sung.won@nokia.com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/>
              <a:t>akansha.arora@3gpp.org</a:t>
            </a:r>
            <a:endParaRPr lang="en-US" altLang="en-US" sz="18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Behrouz Aghili </a:t>
            </a:r>
            <a:r>
              <a:rPr lang="en-US" altLang="en-US" sz="1800" dirty="0">
                <a:solidFill>
                  <a:srgbClr val="0070C0"/>
                </a:solidFill>
              </a:rPr>
              <a:t>(*)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b_aghili@apple.com</a:t>
            </a:r>
            <a:endParaRPr lang="en-US" altLang="en-US" sz="2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0D910799-54DD-A42C-F1AF-7601129F11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89" y="4063585"/>
            <a:ext cx="1046101" cy="16895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E0B2EB-9A06-4F0D-B63D-2109B8F148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pic>
        <p:nvPicPr>
          <p:cNvPr id="6" name="Picture 5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521293C3-8C7E-1EC7-4B9F-F0F19949BE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7" name="Picture 6" descr="A person in a white shirt&#10;&#10;Description automatically generated">
            <a:extLst>
              <a:ext uri="{FF2B5EF4-FFF2-40B4-BE49-F238E27FC236}">
                <a16:creationId xmlns:a16="http://schemas.microsoft.com/office/drawing/2014/main" id="{DA6D1EC1-0F9B-2D9B-CC1A-1806160795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996732"/>
            <a:ext cx="1171666" cy="156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/>
              <a:t>Yali Yan </a:t>
            </a:r>
            <a:r>
              <a:rPr lang="fr-FR" altLang="en-US" sz="1800">
                <a:solidFill>
                  <a:srgbClr val="0070C0"/>
                </a:solidFill>
              </a:rPr>
              <a:t>(re-elected)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CT3 </a:t>
            </a:r>
            <a:r>
              <a:rPr lang="fr-FR" altLang="en-US" sz="1800" dirty="0"/>
              <a:t>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Narendranath Durga Tangudu </a:t>
            </a:r>
            <a:r>
              <a:rPr lang="fr-FR" altLang="en-US" sz="1800" dirty="0">
                <a:solidFill>
                  <a:srgbClr val="0070C0"/>
                </a:solidFill>
              </a:rPr>
              <a:t>(re-</a:t>
            </a:r>
            <a:r>
              <a:rPr lang="fr-FR" altLang="en-US" sz="1800" dirty="0" err="1">
                <a:solidFill>
                  <a:srgbClr val="0070C0"/>
                </a:solidFill>
              </a:rPr>
              <a:t>elected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CT3 </a:t>
            </a:r>
            <a:r>
              <a:rPr lang="fr-FR" altLang="en-US" sz="1800" dirty="0"/>
              <a:t>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 </a:t>
            </a:r>
            <a:r>
              <a:rPr lang="fr-FR" altLang="en-US" sz="1800" dirty="0">
                <a:solidFill>
                  <a:srgbClr val="0070C0"/>
                </a:solidFill>
              </a:rPr>
              <a:t>(re-</a:t>
            </a:r>
            <a:r>
              <a:rPr lang="fr-FR" altLang="en-US" sz="1800" dirty="0" err="1">
                <a:solidFill>
                  <a:srgbClr val="0070C0"/>
                </a:solidFill>
              </a:rPr>
              <a:t>elected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</a:t>
            </a:r>
            <a:r>
              <a:rPr lang="en-GB" altLang="en-US" dirty="0">
                <a:solidFill>
                  <a:srgbClr val="0070C0"/>
                </a:solidFill>
              </a:rPr>
              <a:t> </a:t>
            </a:r>
            <a:r>
              <a:rPr lang="en-GB" altLang="en-US" dirty="0"/>
              <a:t>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162174" y="205941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 err="1"/>
              <a:t>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31850" y="211780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4"/>
              </a:rPr>
              <a:t>li.zhijun3</a:t>
            </a:r>
            <a:r>
              <a:rPr lang="en-US" altLang="en-US" sz="1800" dirty="0">
                <a:hlinkClick r:id="rId4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r>
              <a:rPr lang="fr-FR" altLang="en-US" sz="1800" dirty="0"/>
              <a:t> </a:t>
            </a:r>
            <a:r>
              <a:rPr lang="fr-FR" altLang="en-US" sz="1800" dirty="0">
                <a:solidFill>
                  <a:srgbClr val="0070C0"/>
                </a:solidFill>
              </a:rPr>
              <a:t>(re-</a:t>
            </a:r>
            <a:r>
              <a:rPr lang="fr-FR" altLang="en-US" sz="1800" dirty="0" err="1">
                <a:solidFill>
                  <a:srgbClr val="0070C0"/>
                </a:solidFill>
              </a:rPr>
              <a:t>elected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91690E-6972-B12C-8A62-AAC38C13DA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52" y="2010167"/>
            <a:ext cx="1093276" cy="16020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2398F79-E7FD-DAA8-1674-993E87C0C8E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6066344" y="1997259"/>
            <a:ext cx="1313758" cy="157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285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972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4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21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2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345 registered</a:t>
            </a:r>
          </a:p>
          <a:p>
            <a:pPr lvl="2"/>
            <a:r>
              <a:rPr lang="en-US" altLang="fr-FR" dirty="0"/>
              <a:t>138 confirmed participation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F6414F-085E-4BBE-BBE5-04959CF33DE1}">
  <ds:schemaRefs>
    <ds:schemaRef ds:uri="34d3e54b-d462-4f51-83b6-6cd7f4b454d5"/>
    <ds:schemaRef ds:uri="c9fe69cb-1d4b-461a-8155-8bb96486ee7c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</TotalTime>
  <Words>1929</Words>
  <Application>Microsoft Office PowerPoint</Application>
  <PresentationFormat>Widescreen</PresentationFormat>
  <Paragraphs>434</Paragraphs>
  <Slides>40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1" baseType="lpstr">
      <vt:lpstr>ＭＳ Ｐゴシック</vt:lpstr>
      <vt:lpstr>宋体</vt:lpstr>
      <vt:lpstr>等线</vt:lpstr>
      <vt:lpstr>Arial</vt:lpstr>
      <vt:lpstr>Arial </vt:lpstr>
      <vt:lpstr>Calibri</vt:lpstr>
      <vt:lpstr>Calibri Light</vt:lpstr>
      <vt:lpstr>MS Mincho</vt:lpstr>
      <vt:lpstr>Times New Roman</vt:lpstr>
      <vt:lpstr>Wingdings</vt:lpstr>
      <vt:lpstr>Office Theme</vt:lpstr>
      <vt:lpstr>CT Status Report  to TSG SA#101 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18 Status</vt:lpstr>
      <vt:lpstr>For Information to SA</vt:lpstr>
      <vt:lpstr>Information to TSG SA</vt:lpstr>
      <vt:lpstr>Information to TSG SA</vt:lpstr>
      <vt:lpstr>Backward Incompatible Changes</vt:lpstr>
      <vt:lpstr>For Action to SA</vt:lpstr>
      <vt:lpstr>Action to TSG SA</vt:lpstr>
      <vt:lpstr>Acknowledgement</vt:lpstr>
      <vt:lpstr>Acknowledgement</vt:lpstr>
      <vt:lpstr>Annex</vt:lpstr>
      <vt:lpstr>New approved  Study/Work Items</vt:lpstr>
      <vt:lpstr>New Study/Work Items Rel-18 1/1</vt:lpstr>
      <vt:lpstr>Revised approved Work Items Rel-18 1/3</vt:lpstr>
      <vt:lpstr>Revised approved Work Items Rel-18 2/3</vt:lpstr>
      <vt:lpstr>Revised approved Work Items Rel-18 3/3</vt:lpstr>
      <vt:lpstr>TR/TS sent to plenary</vt:lpstr>
      <vt:lpstr>New Rel-18 TR/TS for Information</vt:lpstr>
      <vt:lpstr>New Rel-18 TR/TS for Approval</vt:lpstr>
      <vt:lpstr>New Specification numbers</vt:lpstr>
      <vt:lpstr>New allocated Specification numbers 1/1</vt:lpstr>
      <vt:lpstr>CRs for conditional approval </vt:lpstr>
      <vt:lpstr>CT1: CRs for conditional approval (I)</vt:lpstr>
      <vt:lpstr>CT3: CRs for conditional approval(I) </vt:lpstr>
      <vt:lpstr>CT4: CRs for conditional approval (I)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 Schmitt</cp:lastModifiedBy>
  <cp:revision>870</cp:revision>
  <dcterms:created xsi:type="dcterms:W3CDTF">2010-02-05T13:52:04Z</dcterms:created>
  <dcterms:modified xsi:type="dcterms:W3CDTF">2023-09-14T09:43:41Z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(3)noyET2fbzI9FNdSqfztztO4ImYfoyLbLJXDoQHjgMCRm5DqeJU89pRpApZObdZJJrtzZeQWi
Le68cS1TkR+ZEWdaGN8VZFKSzC3B2sjBNZ6l8OJVGSqC1jxFPW8AniNTHTkzE4JmzlC9JRs1
D5nEDxGZS11veZtBsevDv0wguRbrjghMCICrcY6VoKUaoqLuQc5nQDpAVayuUkx+A/swAu4A
H9l20yvcx0Mjv5EdBN</vt:lpwstr>
  </property>
  <property fmtid="{D5CDD505-2E9C-101B-9397-08002B2CF9AE}" pid="4" name="_2015_ms_pID_7253431">
    <vt:lpwstr>yNFh0riemGngOHE9Kr8lzlC68HUGEi0U9QTrAyPWFBa7A77+G4G8JN
413u1XMKBD1LtyaI7XJrZwMMr/FqZjEyHvFZHOlY8M4QPMfZXxOmPuUC0aLyu9nJexw94+te
5wISwq5IkCXrYGSj0VL14OC7pRF4RBY+xzO/a/67Mlcn51nRXWHrSW4WDCKSUud6l1TGYWeg
95oOzOucVpJjKSEm08mf4r9LyMEQKOsNqmgD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hQ==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1694684578</vt:lpwstr>
  </property>
</Properties>
</file>